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1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A35C1-DAFE-C14E-8F45-4CD68EDE2E25}" type="datetimeFigureOut">
              <a:rPr lang="en-US" smtClean="0"/>
              <a:t>6/28/12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E014C-FEFF-744B-BFB6-EB3B5F8E0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err="1" smtClean="0"/>
              <a:t>Hohe</a:t>
            </a:r>
            <a:r>
              <a:rPr lang="en-US" sz="1400" baseline="0" dirty="0" smtClean="0"/>
              <a:t> </a:t>
            </a:r>
            <a:r>
              <a:rPr lang="en-US" sz="1400" baseline="0" dirty="0" err="1" smtClean="0"/>
              <a:t>Warte</a:t>
            </a:r>
            <a:r>
              <a:rPr lang="en-US" sz="1400" baseline="0" dirty="0" smtClean="0"/>
              <a:t> - </a:t>
            </a:r>
            <a:r>
              <a:rPr lang="en-US" sz="1400" dirty="0" smtClean="0"/>
              <a:t>Here he developed ideas about the “therapeutic uses of creative activity in the arts.” (Efland, 234)</a:t>
            </a:r>
          </a:p>
          <a:p>
            <a:r>
              <a:rPr lang="en-US" dirty="0" smtClean="0"/>
              <a:t>Hampton – encountered racism amongst white/blacks.</a:t>
            </a:r>
            <a:r>
              <a:rPr lang="en-US" baseline="0" dirty="0" smtClean="0"/>
              <a:t> Deeply offended because he came from persecution by Germans for being Jewish.</a:t>
            </a:r>
          </a:p>
          <a:p>
            <a:r>
              <a:rPr lang="en-US" baseline="0" dirty="0" smtClean="0"/>
              <a:t>Penn – still thriving, my second person was involved with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96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Expressed stages</a:t>
            </a:r>
            <a:r>
              <a:rPr lang="en-US" baseline="0" dirty="0" smtClean="0"/>
              <a:t> of development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92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Scribble – 4 sub stages – uncontrolled (mark making</a:t>
            </a:r>
            <a:r>
              <a:rPr lang="en-US" baseline="0" dirty="0" smtClean="0"/>
              <a:t> depending on mood)</a:t>
            </a:r>
            <a:r>
              <a:rPr lang="en-US" dirty="0" smtClean="0"/>
              <a:t>, longitudinal (controlled</a:t>
            </a:r>
            <a:r>
              <a:rPr lang="en-US" baseline="0" dirty="0" smtClean="0"/>
              <a:t> repetition of motions), circular (further exploration of longitudinal phase but increasing in complexity), naming (narrative about scribbles)</a:t>
            </a:r>
          </a:p>
          <a:p>
            <a:r>
              <a:rPr lang="en-US" baseline="0" dirty="0" err="1" smtClean="0"/>
              <a:t>Preschematic</a:t>
            </a:r>
            <a:r>
              <a:rPr lang="en-US" baseline="0" dirty="0" smtClean="0"/>
              <a:t> -  suggest human or animal figure, subject is what child perceives as most important</a:t>
            </a:r>
          </a:p>
          <a:p>
            <a:r>
              <a:rPr lang="en-US" baseline="0" dirty="0" smtClean="0"/>
              <a:t>Schematic –  concept of space, base line and sky, items are separated by space</a:t>
            </a:r>
          </a:p>
          <a:p>
            <a:r>
              <a:rPr lang="en-US" dirty="0" smtClean="0"/>
              <a:t>Gang age – period of self awareness and</a:t>
            </a:r>
            <a:r>
              <a:rPr lang="en-US" baseline="0" dirty="0" smtClean="0"/>
              <a:t> criticism, frustration with lack of ability to show an object realistically</a:t>
            </a:r>
            <a:endParaRPr lang="en-US" dirty="0" smtClean="0"/>
          </a:p>
          <a:p>
            <a:r>
              <a:rPr lang="en-US" dirty="0" err="1" smtClean="0"/>
              <a:t>Pseudorealistic</a:t>
            </a:r>
            <a:r>
              <a:rPr lang="en-US" baseline="0" dirty="0" smtClean="0"/>
              <a:t> – product becomes more important than process. Two psychological differences in this stage – Visual – looks like stage presentation, Nonvisual – emphasize emotional relationships (like using color)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04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Research – also</a:t>
            </a:r>
            <a:r>
              <a:rPr lang="en-US" baseline="0" dirty="0" smtClean="0"/>
              <a:t> book on world war II art 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 in US, </a:t>
            </a:r>
            <a:r>
              <a:rPr lang="en-US" baseline="0" dirty="0" err="1" smtClean="0"/>
              <a:t>american</a:t>
            </a:r>
            <a:r>
              <a:rPr lang="en-US" baseline="0" dirty="0" smtClean="0"/>
              <a:t> art 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 from 1812-1912 (focus on </a:t>
            </a:r>
            <a:r>
              <a:rPr lang="en-US" dirty="0" smtClean="0"/>
              <a:t>the development of art education as a self-conscious profession in the context of middle-class culture, changing expectations for gender roles, and shifts in theory and definitions of art.)</a:t>
            </a:r>
          </a:p>
          <a:p>
            <a:r>
              <a:rPr lang="en-US" dirty="0" smtClean="0"/>
              <a:t>Scholarship –</a:t>
            </a:r>
            <a:r>
              <a:rPr lang="en-US" baseline="0" dirty="0" smtClean="0"/>
              <a:t> art 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 research, history,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47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51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journals cover a wide variety of art education topics concerning critical writing on art education history, women’s art education studies, and policy and curriculum.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smtClean="0">
                <a:effectLst/>
              </a:rPr>
              <a:t>Journals</a:t>
            </a:r>
            <a:r>
              <a:rPr lang="en-US" baseline="0" dirty="0" smtClean="0">
                <a:effectLst/>
              </a:rPr>
              <a:t> - </a:t>
            </a:r>
            <a:r>
              <a:rPr lang="en-US" i="1" dirty="0" smtClean="0"/>
              <a:t>Arts Education Policy Review, The Journal of Aesthetic Education, Art Education, Studies in Art Education, Visual Arts Research</a:t>
            </a:r>
            <a:r>
              <a:rPr lang="en-US" dirty="0" smtClean="0"/>
              <a:t>, and the </a:t>
            </a:r>
            <a:r>
              <a:rPr lang="en-US" i="1" dirty="0" smtClean="0"/>
              <a:t>International Journal of Art and Design Education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51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Roots – history </a:t>
            </a:r>
            <a:r>
              <a:rPr lang="en-US" baseline="0" dirty="0" smtClean="0"/>
              <a:t>for k-12 art </a:t>
            </a:r>
            <a:r>
              <a:rPr lang="en-US" baseline="0" dirty="0" err="1" smtClean="0"/>
              <a:t>ed</a:t>
            </a:r>
            <a:r>
              <a:rPr lang="en-US" baseline="0" dirty="0" smtClean="0"/>
              <a:t> for teachers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E014C-FEFF-744B-BFB6-EB3B5F8E00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51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6/28/12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2077744"/>
            <a:ext cx="3273552" cy="1640541"/>
          </a:xfrm>
        </p:spPr>
        <p:txBody>
          <a:bodyPr/>
          <a:lstStyle/>
          <a:p>
            <a:r>
              <a:rPr lang="en-US" sz="3200" dirty="0" smtClean="0"/>
              <a:t>Viktor </a:t>
            </a:r>
            <a:r>
              <a:rPr lang="en-US" sz="3200" dirty="0" err="1" smtClean="0"/>
              <a:t>Lowenfeld</a:t>
            </a:r>
            <a:r>
              <a:rPr lang="en-US" sz="3200" dirty="0" smtClean="0"/>
              <a:t> &amp;</a:t>
            </a:r>
            <a:br>
              <a:rPr lang="en-US" sz="3200" dirty="0" smtClean="0"/>
            </a:br>
            <a:r>
              <a:rPr lang="en-US" sz="3200" dirty="0" smtClean="0"/>
              <a:t>Mary Ann </a:t>
            </a:r>
            <a:r>
              <a:rPr lang="en-US" sz="3200" dirty="0" err="1" smtClean="0"/>
              <a:t>Stankiewicz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781039"/>
            <a:ext cx="3273552" cy="530352"/>
          </a:xfrm>
        </p:spPr>
        <p:txBody>
          <a:bodyPr/>
          <a:lstStyle/>
          <a:p>
            <a:r>
              <a:rPr lang="en-US" dirty="0" smtClean="0"/>
              <a:t>Jessica Gaston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98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6832" y="1331693"/>
            <a:ext cx="83612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Alter-</a:t>
            </a:r>
            <a:r>
              <a:rPr lang="en-US" dirty="0" err="1" smtClean="0"/>
              <a:t>Muri</a:t>
            </a:r>
            <a:r>
              <a:rPr lang="en-US" dirty="0" smtClean="0"/>
              <a:t>, S.B. (2002). Viktor </a:t>
            </a:r>
            <a:r>
              <a:rPr lang="en-US" dirty="0" err="1" smtClean="0"/>
              <a:t>Lowenfeld</a:t>
            </a:r>
            <a:r>
              <a:rPr lang="en-US" dirty="0" smtClean="0"/>
              <a:t> revisited: a review of </a:t>
            </a:r>
            <a:r>
              <a:rPr lang="en-US" dirty="0" err="1" smtClean="0"/>
              <a:t>Lowenfeld’s</a:t>
            </a:r>
            <a:r>
              <a:rPr lang="en-US" dirty="0" smtClean="0"/>
              <a:t> 	</a:t>
            </a:r>
            <a:r>
              <a:rPr lang="en-US" dirty="0" err="1" smtClean="0"/>
              <a:t>preschematic</a:t>
            </a:r>
            <a:r>
              <a:rPr lang="en-US" dirty="0" smtClean="0"/>
              <a:t>, schematic, gang age stages. </a:t>
            </a:r>
            <a:r>
              <a:rPr lang="en-US" i="1" dirty="0" smtClean="0"/>
              <a:t>American Journal of Art 	Therapy, 40</a:t>
            </a:r>
            <a:r>
              <a:rPr lang="en-US" dirty="0" smtClean="0"/>
              <a:t>(3), 170-192.</a:t>
            </a:r>
          </a:p>
          <a:p>
            <a:r>
              <a:rPr lang="en-US" dirty="0" smtClean="0"/>
              <a:t>Efland</a:t>
            </a:r>
            <a:r>
              <a:rPr lang="en-US" dirty="0"/>
              <a:t>, A.D. (1990). </a:t>
            </a:r>
            <a:r>
              <a:rPr lang="en-US" i="1" dirty="0"/>
              <a:t>A History of art education: Intellectual and social currents </a:t>
            </a:r>
            <a:r>
              <a:rPr lang="en-US" i="1" dirty="0" smtClean="0"/>
              <a:t>	in </a:t>
            </a:r>
            <a:r>
              <a:rPr lang="en-US" i="1" dirty="0"/>
              <a:t>teaching the visual arts</a:t>
            </a:r>
            <a:r>
              <a:rPr lang="en-US" dirty="0"/>
              <a:t>. New York: Teachers College Press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Lowenfeld</a:t>
            </a:r>
            <a:r>
              <a:rPr lang="en-US" dirty="0" smtClean="0"/>
              <a:t>, V. (1947). </a:t>
            </a:r>
            <a:r>
              <a:rPr lang="en-US" i="1" dirty="0" smtClean="0"/>
              <a:t>Creative and mental </a:t>
            </a:r>
            <a:r>
              <a:rPr lang="en-US" i="1" dirty="0"/>
              <a:t>g</a:t>
            </a:r>
            <a:r>
              <a:rPr lang="en-US" i="1" dirty="0" smtClean="0"/>
              <a:t>rowth</a:t>
            </a:r>
            <a:r>
              <a:rPr lang="en-US" dirty="0" smtClean="0"/>
              <a:t> (3</a:t>
            </a:r>
            <a:r>
              <a:rPr lang="en-US" baseline="30000" dirty="0" smtClean="0"/>
              <a:t>rd</a:t>
            </a:r>
            <a:r>
              <a:rPr lang="en-US" dirty="0" smtClean="0"/>
              <a:t> ed.). New York: 	Macmillan.</a:t>
            </a:r>
          </a:p>
          <a:p>
            <a:r>
              <a:rPr lang="en-US" dirty="0" err="1" smtClean="0"/>
              <a:t>Lowenfeld</a:t>
            </a:r>
            <a:r>
              <a:rPr lang="en-US" dirty="0" smtClean="0"/>
              <a:t>, V. (1987). Therapeutic aspects of art education. </a:t>
            </a:r>
            <a:r>
              <a:rPr lang="en-US" i="1" dirty="0" smtClean="0"/>
              <a:t>American 	Journal of Art Therapy, 25, </a:t>
            </a:r>
            <a:r>
              <a:rPr lang="en-US" dirty="0" smtClean="0"/>
              <a:t>111-146.</a:t>
            </a:r>
          </a:p>
          <a:p>
            <a:r>
              <a:rPr lang="en-US" dirty="0"/>
              <a:t>(</a:t>
            </a:r>
            <a:r>
              <a:rPr lang="en-US" dirty="0" err="1"/>
              <a:t>n.d.</a:t>
            </a:r>
            <a:r>
              <a:rPr lang="en-US" dirty="0"/>
              <a:t>). Retrieved from http://</a:t>
            </a:r>
            <a:r>
              <a:rPr lang="en-US" dirty="0" err="1"/>
              <a:t>www.arteducators.org</a:t>
            </a:r>
            <a:r>
              <a:rPr lang="en-US" dirty="0"/>
              <a:t>/ </a:t>
            </a:r>
            <a:endParaRPr lang="en-US" dirty="0" smtClean="0"/>
          </a:p>
          <a:p>
            <a:r>
              <a:rPr lang="en-US" dirty="0"/>
              <a:t>(</a:t>
            </a:r>
            <a:r>
              <a:rPr lang="en-US" dirty="0" err="1"/>
              <a:t>n.d.</a:t>
            </a:r>
            <a:r>
              <a:rPr lang="en-US" dirty="0"/>
              <a:t>). Retrieved from http:/</a:t>
            </a:r>
            <a:r>
              <a:rPr lang="en-US" dirty="0" smtClean="0"/>
              <a:t>/</a:t>
            </a:r>
            <a:r>
              <a:rPr lang="en-US" dirty="0" err="1" smtClean="0"/>
              <a:t>maryannstankiewicz.com</a:t>
            </a:r>
            <a:r>
              <a:rPr lang="en-US" dirty="0" smtClean="0"/>
              <a:t>/</a:t>
            </a:r>
            <a:r>
              <a:rPr lang="en-US" err="1" smtClean="0"/>
              <a:t>wordpress</a:t>
            </a:r>
            <a:r>
              <a:rPr lang="en-US" smtClean="0"/>
              <a:t>/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0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Viktor </a:t>
            </a:r>
            <a:r>
              <a:rPr lang="en-US" dirty="0" err="1" smtClean="0"/>
              <a:t>Lowenfeld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Biographical information</a:t>
            </a:r>
          </a:p>
          <a:p>
            <a:endParaRPr lang="en-US" dirty="0" smtClean="0"/>
          </a:p>
          <a:p>
            <a:r>
              <a:rPr lang="en-US" dirty="0" smtClean="0"/>
              <a:t>Born </a:t>
            </a:r>
            <a:r>
              <a:rPr lang="en-US" dirty="0"/>
              <a:t>in Linz, Austria in 1903, died at age 57 in 1960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Graduated </a:t>
            </a:r>
            <a:r>
              <a:rPr lang="en-US" dirty="0"/>
              <a:t>from </a:t>
            </a:r>
            <a:r>
              <a:rPr lang="en-US" dirty="0" err="1"/>
              <a:t>Kunstgewerbeschule</a:t>
            </a:r>
            <a:r>
              <a:rPr lang="en-US" dirty="0"/>
              <a:t> in 1925, Vienna Academy of Fine Art in 1926, and Vienna University in 1928</a:t>
            </a:r>
          </a:p>
          <a:p>
            <a:pPr lvl="1"/>
            <a:endParaRPr lang="en-US" dirty="0"/>
          </a:p>
        </p:txBody>
      </p:sp>
      <p:pic>
        <p:nvPicPr>
          <p:cNvPr id="4" name="Picture 3" descr="http://www.arteducationstudio.com/viktor-xl.jpe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68" y="2326716"/>
            <a:ext cx="1626235" cy="1869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359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Viktor </a:t>
            </a:r>
            <a:r>
              <a:rPr lang="en-US" dirty="0" err="1" smtClean="0"/>
              <a:t>Lowenfeld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1926</a:t>
            </a:r>
            <a:r>
              <a:rPr lang="en-US" dirty="0"/>
              <a:t>-1938: Taught at </a:t>
            </a:r>
            <a:r>
              <a:rPr lang="en-US" dirty="0" err="1"/>
              <a:t>Hohe</a:t>
            </a:r>
            <a:r>
              <a:rPr lang="en-US" dirty="0"/>
              <a:t> </a:t>
            </a:r>
            <a:r>
              <a:rPr lang="en-US" dirty="0" err="1"/>
              <a:t>Warte</a:t>
            </a:r>
            <a:r>
              <a:rPr lang="en-US" dirty="0"/>
              <a:t> Institution for the </a:t>
            </a:r>
            <a:r>
              <a:rPr lang="en-US" dirty="0" smtClean="0"/>
              <a:t>Blind</a:t>
            </a:r>
          </a:p>
          <a:p>
            <a:pPr lvl="1"/>
            <a:r>
              <a:rPr lang="en-US" sz="1400" dirty="0" smtClean="0"/>
              <a:t>Left </a:t>
            </a:r>
            <a:r>
              <a:rPr lang="en-US" sz="1400" dirty="0"/>
              <a:t>Austria in 1938 because of German invasion. Moved to United States.</a:t>
            </a:r>
          </a:p>
          <a:p>
            <a:pPr lvl="1"/>
            <a:endParaRPr lang="en-US" sz="1400" dirty="0"/>
          </a:p>
          <a:p>
            <a:pPr lvl="1"/>
            <a:r>
              <a:rPr lang="en-US" dirty="0" smtClean="0"/>
              <a:t>Started art department at Hampton Institute</a:t>
            </a:r>
          </a:p>
          <a:p>
            <a:pPr lvl="1"/>
            <a:r>
              <a:rPr lang="en-US" dirty="0" smtClean="0"/>
              <a:t>Started art education department at Penn State</a:t>
            </a:r>
            <a:endParaRPr lang="en-US" dirty="0"/>
          </a:p>
        </p:txBody>
      </p:sp>
      <p:pic>
        <p:nvPicPr>
          <p:cNvPr id="4" name="Picture 3" descr="http://www.arteducationstudio.com/viktor-xl.jpe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68" y="2326716"/>
            <a:ext cx="1626235" cy="1869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843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Viktor </a:t>
            </a:r>
            <a:r>
              <a:rPr lang="en-US" dirty="0" err="1" smtClean="0"/>
              <a:t>Lowenfeld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1947 – Published </a:t>
            </a:r>
            <a:r>
              <a:rPr lang="en-US" i="1" dirty="0"/>
              <a:t>Creative and Mental </a:t>
            </a:r>
            <a:r>
              <a:rPr lang="en-US" i="1" dirty="0" smtClean="0"/>
              <a:t>Growth</a:t>
            </a:r>
            <a:r>
              <a:rPr lang="en-US" dirty="0" smtClean="0"/>
              <a:t> </a:t>
            </a:r>
          </a:p>
          <a:p>
            <a:pPr lvl="1"/>
            <a:r>
              <a:rPr lang="en-US" sz="1400" dirty="0" smtClean="0"/>
              <a:t>“</a:t>
            </a:r>
            <a:r>
              <a:rPr lang="en-US" sz="1400" dirty="0"/>
              <a:t>Free expression as necessary to the healthy growth and development of the 	child.” (Efland, 235</a:t>
            </a:r>
            <a:r>
              <a:rPr lang="en-US" sz="1400" dirty="0" smtClean="0"/>
              <a:t>)</a:t>
            </a:r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Provided </a:t>
            </a:r>
            <a:r>
              <a:rPr lang="en-US" sz="1400" dirty="0"/>
              <a:t>“psychologically compatible art activities” (Efland, 235).</a:t>
            </a:r>
            <a:r>
              <a:rPr lang="en-US" sz="1400" dirty="0"/>
              <a:t> </a:t>
            </a:r>
            <a:endParaRPr lang="en-US" sz="1400" dirty="0" smtClean="0"/>
          </a:p>
          <a:p>
            <a:endParaRPr lang="en-US" dirty="0" smtClean="0"/>
          </a:p>
          <a:p>
            <a:pPr lvl="1"/>
            <a:endParaRPr lang="en-US" sz="1400" dirty="0"/>
          </a:p>
          <a:p>
            <a:pPr lvl="1"/>
            <a:endParaRPr lang="en-US" dirty="0"/>
          </a:p>
        </p:txBody>
      </p:sp>
      <p:pic>
        <p:nvPicPr>
          <p:cNvPr id="4" name="Picture 3" descr="http://www.arteducationstudio.com/viktor-xl.jpe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68" y="2326716"/>
            <a:ext cx="1626235" cy="1869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978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Viktor </a:t>
            </a:r>
            <a:r>
              <a:rPr lang="en-US" dirty="0" err="1" smtClean="0"/>
              <a:t>Lowenfeld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1947 – Published </a:t>
            </a:r>
            <a:r>
              <a:rPr lang="en-US" i="1" dirty="0"/>
              <a:t>Creative and Mental </a:t>
            </a:r>
            <a:r>
              <a:rPr lang="en-US" i="1" dirty="0" smtClean="0"/>
              <a:t>Growth</a:t>
            </a:r>
            <a:r>
              <a:rPr lang="en-US" dirty="0" smtClean="0"/>
              <a:t> </a:t>
            </a:r>
          </a:p>
          <a:p>
            <a:r>
              <a:rPr lang="en-US" sz="1500" dirty="0"/>
              <a:t>Described stages of growth in understandable terms:</a:t>
            </a:r>
          </a:p>
          <a:p>
            <a:r>
              <a:rPr lang="en-US" sz="1500" dirty="0" smtClean="0"/>
              <a:t>Scribble </a:t>
            </a:r>
            <a:r>
              <a:rPr lang="en-US" sz="1500" dirty="0"/>
              <a:t>Stage (2-4 years)</a:t>
            </a:r>
          </a:p>
          <a:p>
            <a:r>
              <a:rPr lang="en-US" sz="1500" dirty="0" err="1" smtClean="0"/>
              <a:t>Preschematic</a:t>
            </a:r>
            <a:r>
              <a:rPr lang="en-US" sz="1500" dirty="0" smtClean="0"/>
              <a:t> </a:t>
            </a:r>
            <a:r>
              <a:rPr lang="en-US" sz="1500" dirty="0"/>
              <a:t>(4-6 years)</a:t>
            </a:r>
          </a:p>
          <a:p>
            <a:r>
              <a:rPr lang="en-US" sz="1500" dirty="0" smtClean="0"/>
              <a:t>Schematic </a:t>
            </a:r>
            <a:r>
              <a:rPr lang="en-US" sz="1500" dirty="0"/>
              <a:t>(7-9 years)</a:t>
            </a:r>
          </a:p>
          <a:p>
            <a:r>
              <a:rPr lang="en-US" sz="1500" dirty="0" smtClean="0"/>
              <a:t>Dawning </a:t>
            </a:r>
            <a:r>
              <a:rPr lang="en-US" sz="1500" dirty="0"/>
              <a:t>Realism/Gang Age (9-11 years)</a:t>
            </a:r>
          </a:p>
          <a:p>
            <a:r>
              <a:rPr lang="en-US" sz="1500" dirty="0" err="1" smtClean="0"/>
              <a:t>Psuedorealistic</a:t>
            </a:r>
            <a:r>
              <a:rPr lang="en-US" sz="1500" dirty="0" smtClean="0"/>
              <a:t> </a:t>
            </a:r>
            <a:r>
              <a:rPr lang="en-US" sz="1500" dirty="0"/>
              <a:t>Stage (11-13 years)</a:t>
            </a:r>
          </a:p>
          <a:p>
            <a:endParaRPr lang="en-US" sz="1500" dirty="0" smtClean="0"/>
          </a:p>
          <a:p>
            <a:pPr lvl="1"/>
            <a:endParaRPr lang="en-US" sz="1400" dirty="0"/>
          </a:p>
          <a:p>
            <a:pPr lvl="1"/>
            <a:endParaRPr lang="en-US" dirty="0"/>
          </a:p>
        </p:txBody>
      </p:sp>
      <p:pic>
        <p:nvPicPr>
          <p:cNvPr id="4" name="Picture 3" descr="http://www.arteducationstudio.com/viktor-xl.jpe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68" y="2326716"/>
            <a:ext cx="1626235" cy="1869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25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 Ann </a:t>
            </a:r>
            <a:r>
              <a:rPr lang="en-US" dirty="0" err="1" smtClean="0"/>
              <a:t>Stankiewicz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Still actively working in arts education research. Currently writing a book on the history of the Massachusetts College of Art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ecognized </a:t>
            </a:r>
            <a:r>
              <a:rPr lang="en-US" dirty="0"/>
              <a:t>for scholarship in art education history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ttp://maryannstankiewicz.com/wordpress/wp-content/uploads/2010/04/VizCultMAS20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7" y="2328862"/>
            <a:ext cx="1651635" cy="220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7018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 Ann </a:t>
            </a:r>
            <a:r>
              <a:rPr lang="en-US" dirty="0" err="1" smtClean="0"/>
              <a:t>Stankiewicz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Positions </a:t>
            </a:r>
            <a:r>
              <a:rPr lang="en-US" dirty="0"/>
              <a:t>held:</a:t>
            </a:r>
          </a:p>
          <a:p>
            <a:pPr lvl="1"/>
            <a:r>
              <a:rPr lang="en-US" dirty="0" smtClean="0"/>
              <a:t>Professor </a:t>
            </a:r>
            <a:r>
              <a:rPr lang="en-US" dirty="0"/>
              <a:t>of Art Education at Penn State</a:t>
            </a:r>
          </a:p>
          <a:p>
            <a:pPr lvl="1"/>
            <a:r>
              <a:rPr lang="en-US" dirty="0" smtClean="0"/>
              <a:t>President </a:t>
            </a:r>
            <a:r>
              <a:rPr lang="en-US" dirty="0"/>
              <a:t>of NAEA</a:t>
            </a:r>
          </a:p>
          <a:p>
            <a:pPr lvl="1"/>
            <a:r>
              <a:rPr lang="en-US" dirty="0" smtClean="0"/>
              <a:t>Coordinator </a:t>
            </a:r>
            <a:r>
              <a:rPr lang="en-US" dirty="0"/>
              <a:t>for art education programs at University of Maine and California </a:t>
            </a:r>
            <a:r>
              <a:rPr lang="en-US" dirty="0" smtClean="0"/>
              <a:t>State</a:t>
            </a:r>
            <a:endParaRPr lang="en-US" dirty="0"/>
          </a:p>
          <a:p>
            <a:pPr lvl="1"/>
            <a:r>
              <a:rPr lang="en-US" dirty="0" smtClean="0"/>
              <a:t>Assistant </a:t>
            </a:r>
            <a:r>
              <a:rPr lang="en-US" dirty="0"/>
              <a:t>Vice President of academic affairs for Ringling School of Art and </a:t>
            </a:r>
            <a:r>
              <a:rPr lang="en-US" dirty="0" smtClean="0"/>
              <a:t>Design</a:t>
            </a:r>
            <a:endParaRPr lang="en-US" dirty="0"/>
          </a:p>
          <a:p>
            <a:pPr lvl="1"/>
            <a:r>
              <a:rPr lang="en-US" dirty="0" smtClean="0"/>
              <a:t>Program </a:t>
            </a:r>
            <a:r>
              <a:rPr lang="en-US" dirty="0"/>
              <a:t>officer with the Getty Center for Education in the Arts</a:t>
            </a:r>
          </a:p>
        </p:txBody>
      </p:sp>
      <p:pic>
        <p:nvPicPr>
          <p:cNvPr id="4" name="Picture 3" descr="ttp://maryannstankiewicz.com/wordpress/wp-content/uploads/2010/04/VizCultMAS20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7" y="2328862"/>
            <a:ext cx="1651635" cy="220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501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 Ann </a:t>
            </a:r>
            <a:r>
              <a:rPr lang="en-US" dirty="0" err="1" smtClean="0"/>
              <a:t>Stankiewicz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Prolific writer</a:t>
            </a:r>
          </a:p>
          <a:p>
            <a:pPr lvl="1"/>
            <a:r>
              <a:rPr lang="en-US" dirty="0" smtClean="0"/>
              <a:t>Written in several art education journals as well as publishing books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Maryannstankiewicz.com</a:t>
            </a:r>
            <a:r>
              <a:rPr lang="en-US" dirty="0" smtClean="0"/>
              <a:t>/</a:t>
            </a:r>
            <a:r>
              <a:rPr lang="en-US" dirty="0" err="1" smtClean="0"/>
              <a:t>wordpress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ttp://maryannstankiewicz.com/wordpress/wp-content/uploads/2010/04/VizCultMAS20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7" y="2328862"/>
            <a:ext cx="1651635" cy="220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8828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 Ann </a:t>
            </a:r>
            <a:r>
              <a:rPr lang="en-US" dirty="0" err="1" smtClean="0"/>
              <a:t>Stankiewicz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Roots of Art Education Practice</a:t>
            </a:r>
            <a:r>
              <a:rPr lang="en-US" dirty="0"/>
              <a:t> published in 2001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Book sections: </a:t>
            </a:r>
            <a:r>
              <a:rPr lang="en-US" i="1" dirty="0"/>
              <a:t>The Early Years of Art History in the United States; Histories of Art and Design Education: Cole to </a:t>
            </a:r>
            <a:r>
              <a:rPr lang="en-US" i="1" dirty="0" err="1"/>
              <a:t>Coldstream</a:t>
            </a:r>
            <a:r>
              <a:rPr lang="en-US" i="1" dirty="0"/>
              <a:t>; Art in a Democracy; Women, Art, and Education; In Their Own Words: The Development of Doctoral Study in Art Education; Contemporary Issues in Art Education</a:t>
            </a:r>
            <a:r>
              <a:rPr lang="en-US" dirty="0"/>
              <a:t>; and </a:t>
            </a:r>
            <a:r>
              <a:rPr lang="en-US" i="1" dirty="0"/>
              <a:t>Women Art Educators V</a:t>
            </a:r>
            <a:r>
              <a:rPr lang="en-US" dirty="0"/>
              <a:t>. </a:t>
            </a:r>
            <a:endParaRPr lang="en-US" dirty="0" smtClean="0"/>
          </a:p>
        </p:txBody>
      </p:sp>
      <p:pic>
        <p:nvPicPr>
          <p:cNvPr id="4" name="Picture 3" descr="ttp://maryannstankiewicz.com/wordpress/wp-content/uploads/2010/04/VizCultMAS20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7" y="2328862"/>
            <a:ext cx="1651635" cy="220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4000683"/>
      </p:ext>
    </p:extLst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52</TotalTime>
  <Words>633</Words>
  <Application>Microsoft Macintosh PowerPoint</Application>
  <PresentationFormat>On-screen Show (4:3)</PresentationFormat>
  <Paragraphs>78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Inspiration</vt:lpstr>
      <vt:lpstr>Viktor Lowenfeld &amp; Mary Ann Stankiewicz</vt:lpstr>
      <vt:lpstr>Viktor Lowenfeld</vt:lpstr>
      <vt:lpstr>Viktor Lowenfeld</vt:lpstr>
      <vt:lpstr>Viktor Lowenfeld</vt:lpstr>
      <vt:lpstr>Viktor Lowenfeld</vt:lpstr>
      <vt:lpstr>Mary Ann Stankiewicz</vt:lpstr>
      <vt:lpstr>Mary Ann Stankiewicz</vt:lpstr>
      <vt:lpstr>Mary Ann Stankiewicz</vt:lpstr>
      <vt:lpstr>Mary Ann Stankiewicz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Viktor Lowenfeld &amp; Mary Ann Stankiewicz</dc:title>
  <dc:creator>Jessica Gaston</dc:creator>
  <cp:lastModifiedBy>Jessica Gaston</cp:lastModifiedBy>
  <cp:revision>66</cp:revision>
  <dcterms:created xsi:type="dcterms:W3CDTF">2012-06-29T01:14:11Z</dcterms:created>
  <dcterms:modified xsi:type="dcterms:W3CDTF">2012-06-29T02:06:35Z</dcterms:modified>
</cp:coreProperties>
</file>